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0"/>
  </p:notesMasterIdLst>
  <p:sldIdLst>
    <p:sldId id="270" r:id="rId6"/>
    <p:sldId id="274" r:id="rId7"/>
    <p:sldId id="279" r:id="rId8"/>
    <p:sldId id="27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02CEA0-AF9B-4B67-9B9E-7583A100A414}">
          <p14:sldIdLst>
            <p14:sldId id="270"/>
            <p14:sldId id="274"/>
            <p14:sldId id="279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38AB"/>
    <a:srgbClr val="792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07" autoAdjust="0"/>
    <p:restoredTop sz="94660"/>
  </p:normalViewPr>
  <p:slideViewPr>
    <p:cSldViewPr>
      <p:cViewPr varScale="1">
        <p:scale>
          <a:sx n="63" d="100"/>
          <a:sy n="63" d="100"/>
        </p:scale>
        <p:origin x="520" y="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DA3E1-ED44-FD46-B5D3-0781C50BD094}" type="datetimeFigureOut">
              <a:rPr lang="en-JP" smtClean="0"/>
              <a:t>09/23/2022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9A63A-60AC-EC42-BC1F-573010B4D2E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2876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09805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17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495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99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679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283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490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02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51206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6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81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41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63952" y="4077072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792989"/>
                </a:solidFill>
                <a:latin typeface="+mj-lt"/>
              </a:rPr>
              <a:t>Change Impact Approach</a:t>
            </a:r>
          </a:p>
        </p:txBody>
      </p:sp>
    </p:spTree>
    <p:extLst>
      <p:ext uri="{BB962C8B-B14F-4D97-AF65-F5344CB8AC3E}">
        <p14:creationId xmlns:p14="http://schemas.microsoft.com/office/powerpoint/2010/main" val="3400617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Change impact approach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0300B360-E014-4ED9-9EA9-CF70405D4F0C}"/>
              </a:ext>
            </a:extLst>
          </p:cNvPr>
          <p:cNvSpPr txBox="1">
            <a:spLocks/>
          </p:cNvSpPr>
          <p:nvPr/>
        </p:nvSpPr>
        <p:spPr>
          <a:xfrm>
            <a:off x="433137" y="1318121"/>
            <a:ext cx="11423503" cy="45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E600"/>
              </a:buClr>
            </a:pPr>
            <a:r>
              <a:rPr lang="en-US" sz="1400" dirty="0">
                <a:solidFill>
                  <a:schemeClr val="tx1"/>
                </a:solidFill>
              </a:rPr>
              <a:t>To capture change impacts for GOJ employees, specific to the project you are working on, schedule working sessions and/or attend project meetings that will inform changes related to people, process and technology.</a:t>
            </a:r>
          </a:p>
        </p:txBody>
      </p:sp>
      <p:graphicFrame>
        <p:nvGraphicFramePr>
          <p:cNvPr id="7" name="Table 3">
            <a:extLst>
              <a:ext uri="{FF2B5EF4-FFF2-40B4-BE49-F238E27FC236}">
                <a16:creationId xmlns:a16="http://schemas.microsoft.com/office/drawing/2014/main" id="{E1BA779D-3423-4FA5-9C56-124CE3F9D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329242"/>
              </p:ext>
            </p:extLst>
          </p:nvPr>
        </p:nvGraphicFramePr>
        <p:xfrm>
          <a:off x="376765" y="2473422"/>
          <a:ext cx="11423505" cy="3063240"/>
        </p:xfrm>
        <a:graphic>
          <a:graphicData uri="http://schemas.openxmlformats.org/drawingml/2006/table">
            <a:tbl>
              <a:tblPr firstRow="1" bandRow="1"/>
              <a:tblGrid>
                <a:gridCol w="2284701">
                  <a:extLst>
                    <a:ext uri="{9D8B030D-6E8A-4147-A177-3AD203B41FA5}">
                      <a16:colId xmlns:a16="http://schemas.microsoft.com/office/drawing/2014/main" val="2706625471"/>
                    </a:ext>
                  </a:extLst>
                </a:gridCol>
                <a:gridCol w="2284701">
                  <a:extLst>
                    <a:ext uri="{9D8B030D-6E8A-4147-A177-3AD203B41FA5}">
                      <a16:colId xmlns:a16="http://schemas.microsoft.com/office/drawing/2014/main" val="1652645429"/>
                    </a:ext>
                  </a:extLst>
                </a:gridCol>
                <a:gridCol w="2284701">
                  <a:extLst>
                    <a:ext uri="{9D8B030D-6E8A-4147-A177-3AD203B41FA5}">
                      <a16:colId xmlns:a16="http://schemas.microsoft.com/office/drawing/2014/main" val="1230429433"/>
                    </a:ext>
                  </a:extLst>
                </a:gridCol>
                <a:gridCol w="2284701">
                  <a:extLst>
                    <a:ext uri="{9D8B030D-6E8A-4147-A177-3AD203B41FA5}">
                      <a16:colId xmlns:a16="http://schemas.microsoft.com/office/drawing/2014/main" val="3071407343"/>
                    </a:ext>
                  </a:extLst>
                </a:gridCol>
                <a:gridCol w="2284701">
                  <a:extLst>
                    <a:ext uri="{9D8B030D-6E8A-4147-A177-3AD203B41FA5}">
                      <a16:colId xmlns:a16="http://schemas.microsoft.com/office/drawing/2014/main" val="3034183216"/>
                    </a:ext>
                  </a:extLst>
                </a:gridCol>
              </a:tblGrid>
              <a:tr h="2615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Identify</a:t>
                      </a: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questions to ask during stakeholder data gathering sessions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Identify the business groups that will be impacted by the changes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Determine the most effective method for data collection from key stakeholders, i.e. working sessions, one-on-one meetings, surveys, etc.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Customise</a:t>
                      </a: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the change i</a:t>
                      </a: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</a:t>
                      </a: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pact assessment template to reflect your project and send to out to stakeholders</a:t>
                      </a:r>
                      <a:endParaRPr kumimoji="0" lang="en-US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Gather change impacts from key stakeholders and the sessions you have attended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Analyse</a:t>
                      </a: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the collected data and identify complexity of impact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Develop initial report with collected change impact data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Identify mitigations and gaps to address high impact areas Brainstorm intervention activities:</a:t>
                      </a:r>
                    </a:p>
                    <a:p>
                      <a:pPr marL="341312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Engagement and communications activities</a:t>
                      </a:r>
                    </a:p>
                    <a:p>
                      <a:pPr marL="341312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Training</a:t>
                      </a:r>
                    </a:p>
                    <a:p>
                      <a:pPr marL="341312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Organisational</a:t>
                      </a: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alignment</a:t>
                      </a:r>
                    </a:p>
                    <a:p>
                      <a:pPr marL="341312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Decisions that need to be made</a:t>
                      </a:r>
                    </a:p>
                    <a:p>
                      <a:pPr marL="171450" indent="-171450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Review and validate the Change Impact Assessment with project leadership and business leads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Conduct regular reviews to update change impacts, change actions, and key insight/concerns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0" lang="en-US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0" lang="en-US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ora LT Bold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Share findings with leadership to mitigate any gaps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Plan change impact transition actions 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009211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06C20760-C317-4953-AA5D-11183C1E64B8}"/>
              </a:ext>
            </a:extLst>
          </p:cNvPr>
          <p:cNvGrpSpPr/>
          <p:nvPr/>
        </p:nvGrpSpPr>
        <p:grpSpPr>
          <a:xfrm>
            <a:off x="376766" y="1969365"/>
            <a:ext cx="11423500" cy="432048"/>
            <a:chOff x="376766" y="1969365"/>
            <a:chExt cx="8352928" cy="432048"/>
          </a:xfrm>
          <a:solidFill>
            <a:schemeClr val="accent1"/>
          </a:solidFill>
        </p:grpSpPr>
        <p:sp>
          <p:nvSpPr>
            <p:cNvPr id="8" name="AutoShape 59">
              <a:extLst>
                <a:ext uri="{FF2B5EF4-FFF2-40B4-BE49-F238E27FC236}">
                  <a16:creationId xmlns:a16="http://schemas.microsoft.com/office/drawing/2014/main" id="{85900306-33F8-4968-BA5A-4D93154B9961}"/>
                </a:ext>
              </a:extLst>
            </p:cNvPr>
            <p:cNvSpPr>
              <a:spLocks noChangeArrowheads="1"/>
            </p:cNvSpPr>
            <p:nvPr/>
          </p:nvSpPr>
          <p:spPr bwMode="invGray">
            <a:xfrm>
              <a:off x="376766" y="1969365"/>
              <a:ext cx="1728192" cy="432048"/>
            </a:xfrm>
            <a:prstGeom prst="homePlate">
              <a:avLst>
                <a:gd name="adj" fmla="val 34746"/>
              </a:avLst>
            </a:prstGeom>
            <a:grpFill/>
            <a:ln w="3175" cap="rnd" algn="ctr">
              <a:noFill/>
              <a:miter lim="800000"/>
              <a:headEnd/>
              <a:tailEnd/>
            </a:ln>
            <a:effectLst/>
          </p:spPr>
          <p:txBody>
            <a:bodyPr lIns="45720" tIns="45720" rIns="45720" bIns="45720" anchor="ctr" anchorCtr="1"/>
            <a:lstStyle/>
            <a:p>
              <a:pPr algn="ctr" defTabSz="783787" eaLnBrk="0" hangingPunct="0">
                <a:defRPr/>
              </a:pPr>
              <a:r>
                <a:rPr lang="en-US" sz="1200" b="1" kern="0" dirty="0">
                  <a:solidFill>
                    <a:srgbClr val="FFFFFF"/>
                  </a:solidFill>
                  <a:cs typeface="Arial" charset="0"/>
                </a:rPr>
                <a:t>Prepare to collect </a:t>
              </a:r>
            </a:p>
            <a:p>
              <a:pPr algn="ctr" defTabSz="783787" eaLnBrk="0" hangingPunct="0">
                <a:defRPr/>
              </a:pPr>
              <a:r>
                <a:rPr lang="en-US" sz="1200" b="1" kern="0" dirty="0">
                  <a:solidFill>
                    <a:srgbClr val="FFFFFF"/>
                  </a:solidFill>
                  <a:cs typeface="Arial" charset="0"/>
                </a:rPr>
                <a:t>change impacts</a:t>
              </a:r>
            </a:p>
          </p:txBody>
        </p:sp>
        <p:sp>
          <p:nvSpPr>
            <p:cNvPr id="9" name="AutoShape 56">
              <a:extLst>
                <a:ext uri="{FF2B5EF4-FFF2-40B4-BE49-F238E27FC236}">
                  <a16:creationId xmlns:a16="http://schemas.microsoft.com/office/drawing/2014/main" id="{4D6C5D7D-3B20-496D-A6B7-F3F0BC6465EA}"/>
                </a:ext>
              </a:extLst>
            </p:cNvPr>
            <p:cNvSpPr>
              <a:spLocks noChangeArrowheads="1"/>
            </p:cNvSpPr>
            <p:nvPr/>
          </p:nvSpPr>
          <p:spPr bwMode="invGray">
            <a:xfrm>
              <a:off x="2032950" y="1969365"/>
              <a:ext cx="1728192" cy="429768"/>
            </a:xfrm>
            <a:prstGeom prst="chevron">
              <a:avLst>
                <a:gd name="adj" fmla="val 34534"/>
              </a:avLst>
            </a:prstGeom>
            <a:grpFill/>
            <a:ln w="3175" cap="rnd" algn="ctr">
              <a:noFill/>
              <a:miter lim="800000"/>
              <a:headEnd/>
              <a:tailEnd/>
            </a:ln>
            <a:effectLst/>
          </p:spPr>
          <p:txBody>
            <a:bodyPr lIns="45720" tIns="45720" rIns="45720" bIns="45720" anchor="ctr" anchorCtr="1"/>
            <a:lstStyle/>
            <a:p>
              <a:pPr algn="ctr" defTabSz="783787" eaLnBrk="0" hangingPunct="0">
                <a:defRPr/>
              </a:pPr>
              <a:r>
                <a:rPr lang="en-US" sz="1200" b="1" kern="0" dirty="0">
                  <a:solidFill>
                    <a:srgbClr val="FFFFFF"/>
                  </a:solidFill>
                  <a:cs typeface="Arial" charset="0"/>
                </a:rPr>
                <a:t>Collect change impacts </a:t>
              </a:r>
            </a:p>
          </p:txBody>
        </p:sp>
        <p:sp>
          <p:nvSpPr>
            <p:cNvPr id="10" name="AutoShape 56">
              <a:extLst>
                <a:ext uri="{FF2B5EF4-FFF2-40B4-BE49-F238E27FC236}">
                  <a16:creationId xmlns:a16="http://schemas.microsoft.com/office/drawing/2014/main" id="{C36EDE47-5D96-40BF-8D46-0CB643BD683E}"/>
                </a:ext>
              </a:extLst>
            </p:cNvPr>
            <p:cNvSpPr>
              <a:spLocks noChangeArrowheads="1"/>
            </p:cNvSpPr>
            <p:nvPr/>
          </p:nvSpPr>
          <p:spPr bwMode="invGray">
            <a:xfrm>
              <a:off x="3689134" y="1969365"/>
              <a:ext cx="1728192" cy="429768"/>
            </a:xfrm>
            <a:prstGeom prst="chevron">
              <a:avLst>
                <a:gd name="adj" fmla="val 34534"/>
              </a:avLst>
            </a:prstGeom>
            <a:grpFill/>
            <a:ln w="3175" cap="rnd" algn="ctr">
              <a:noFill/>
              <a:miter lim="800000"/>
              <a:headEnd/>
              <a:tailEnd/>
            </a:ln>
            <a:effectLst/>
          </p:spPr>
          <p:txBody>
            <a:bodyPr lIns="45720" tIns="45720" rIns="45720" bIns="45720" anchor="ctr" anchorCtr="1"/>
            <a:lstStyle/>
            <a:p>
              <a:pPr algn="ctr" defTabSz="783787" eaLnBrk="0" hangingPunct="0">
                <a:defRPr/>
              </a:pPr>
              <a:r>
                <a:rPr lang="en-US" sz="1200" b="1" kern="0" dirty="0">
                  <a:solidFill>
                    <a:srgbClr val="FFFFFF"/>
                  </a:solidFill>
                  <a:cs typeface="Arial" charset="0"/>
                </a:rPr>
                <a:t>Develop initial report</a:t>
              </a:r>
            </a:p>
          </p:txBody>
        </p:sp>
        <p:sp>
          <p:nvSpPr>
            <p:cNvPr id="11" name="AutoShape 56">
              <a:extLst>
                <a:ext uri="{FF2B5EF4-FFF2-40B4-BE49-F238E27FC236}">
                  <a16:creationId xmlns:a16="http://schemas.microsoft.com/office/drawing/2014/main" id="{101381DC-6ACA-4822-9078-79A4BB0C45EA}"/>
                </a:ext>
              </a:extLst>
            </p:cNvPr>
            <p:cNvSpPr>
              <a:spLocks noChangeArrowheads="1"/>
            </p:cNvSpPr>
            <p:nvPr/>
          </p:nvSpPr>
          <p:spPr bwMode="invGray">
            <a:xfrm>
              <a:off x="5345318" y="1969365"/>
              <a:ext cx="1728192" cy="429768"/>
            </a:xfrm>
            <a:prstGeom prst="chevron">
              <a:avLst>
                <a:gd name="adj" fmla="val 34534"/>
              </a:avLst>
            </a:prstGeom>
            <a:grpFill/>
            <a:ln w="3175" cap="rnd" algn="ctr">
              <a:noFill/>
              <a:miter lim="800000"/>
              <a:headEnd/>
              <a:tailEnd/>
            </a:ln>
            <a:effectLst/>
          </p:spPr>
          <p:txBody>
            <a:bodyPr lIns="45720" tIns="45720" rIns="45720" bIns="45720" anchor="ctr" anchorCtr="1"/>
            <a:lstStyle/>
            <a:p>
              <a:pPr algn="ctr" defTabSz="783787" eaLnBrk="0" hangingPunct="0">
                <a:defRPr/>
              </a:pPr>
              <a:r>
                <a:rPr lang="en-US" sz="1200" b="1" kern="0" dirty="0">
                  <a:solidFill>
                    <a:srgbClr val="FFFFFF"/>
                  </a:solidFill>
                  <a:cs typeface="Arial" charset="0"/>
                </a:rPr>
                <a:t>Validate change impact</a:t>
              </a:r>
            </a:p>
          </p:txBody>
        </p:sp>
        <p:sp>
          <p:nvSpPr>
            <p:cNvPr id="12" name="AutoShape 56">
              <a:extLst>
                <a:ext uri="{FF2B5EF4-FFF2-40B4-BE49-F238E27FC236}">
                  <a16:creationId xmlns:a16="http://schemas.microsoft.com/office/drawing/2014/main" id="{F5D87DF7-58DA-41D5-B5CE-493C02645CD3}"/>
                </a:ext>
              </a:extLst>
            </p:cNvPr>
            <p:cNvSpPr>
              <a:spLocks noChangeArrowheads="1"/>
            </p:cNvSpPr>
            <p:nvPr/>
          </p:nvSpPr>
          <p:spPr bwMode="invGray">
            <a:xfrm>
              <a:off x="7001502" y="1969365"/>
              <a:ext cx="1728192" cy="429768"/>
            </a:xfrm>
            <a:prstGeom prst="chevron">
              <a:avLst>
                <a:gd name="adj" fmla="val 34534"/>
              </a:avLst>
            </a:prstGeom>
            <a:grpFill/>
            <a:ln w="3175" cap="rnd" algn="ctr">
              <a:noFill/>
              <a:miter lim="800000"/>
              <a:headEnd/>
              <a:tailEnd/>
            </a:ln>
            <a:effectLst/>
          </p:spPr>
          <p:txBody>
            <a:bodyPr lIns="45720" tIns="45720" rIns="45720" bIns="45720" anchor="ctr" anchorCtr="1"/>
            <a:lstStyle/>
            <a:p>
              <a:pPr algn="ctr" defTabSz="783787" eaLnBrk="0" hangingPunct="0">
                <a:defRPr/>
              </a:pPr>
              <a:r>
                <a:rPr lang="en-US" sz="1200" b="1" kern="0" dirty="0">
                  <a:solidFill>
                    <a:srgbClr val="FFFFFF"/>
                  </a:solidFill>
                  <a:cs typeface="Arial" charset="0"/>
                </a:rPr>
                <a:t>Address gaps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9261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Change impact questions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42E77B9-C5AD-404A-AE20-3E188620A931}"/>
              </a:ext>
            </a:extLst>
          </p:cNvPr>
          <p:cNvSpPr txBox="1">
            <a:spLocks/>
          </p:cNvSpPr>
          <p:nvPr/>
        </p:nvSpPr>
        <p:spPr>
          <a:xfrm>
            <a:off x="433137" y="1318121"/>
            <a:ext cx="11423503" cy="4320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auto">
              <a:lnSpc>
                <a:spcPct val="100000"/>
              </a:lnSpc>
              <a:spcAft>
                <a:spcPts val="0"/>
              </a:spcAft>
              <a:buClr>
                <a:srgbClr val="FFE600"/>
              </a:buClr>
            </a:pPr>
            <a:r>
              <a:rPr lang="en-US" sz="1400" noProof="0" dirty="0">
                <a:solidFill>
                  <a:schemeClr val="tx1"/>
                </a:solidFill>
              </a:rPr>
              <a:t>In the table below, you will find questions that will help guide the conversation </a:t>
            </a:r>
            <a:r>
              <a:rPr lang="en-US" sz="1400" dirty="0">
                <a:solidFill>
                  <a:schemeClr val="tx1"/>
                </a:solidFill>
              </a:rPr>
              <a:t>with </a:t>
            </a:r>
            <a:r>
              <a:rPr lang="en-US" sz="1400" noProof="0" dirty="0">
                <a:solidFill>
                  <a:schemeClr val="tx1"/>
                </a:solidFill>
              </a:rPr>
              <a:t>workstream leads, and questions to ask or listen for during process design sessions.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43D8C28-C17B-4036-A415-1F948ADA6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314556"/>
              </p:ext>
            </p:extLst>
          </p:nvPr>
        </p:nvGraphicFramePr>
        <p:xfrm>
          <a:off x="430417" y="1792392"/>
          <a:ext cx="11423503" cy="4948976"/>
        </p:xfrm>
        <a:graphic>
          <a:graphicData uri="http://schemas.openxmlformats.org/drawingml/2006/table">
            <a:tbl>
              <a:tblPr/>
              <a:tblGrid>
                <a:gridCol w="1561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2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5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Impact type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Key questions and considerations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People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Who are the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specific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stakeholders within 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your function that will be impacted as a result of change X?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People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How will the roles and responsibilities of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the individuals within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your function shift as a result of the change?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People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What are the desired </a:t>
                      </a:r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behaviours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you hope to see within your MDA as employees transition into the organisation?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People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What </a:t>
                      </a:r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behaviours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will need to change to enable a successful transition?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People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Are there cultural barriers to changing?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People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How will this change affect vendors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/suppliers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or other third party relationships?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Process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How will new processes be established and </a:t>
                      </a:r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formalised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within your function?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Process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Where does the process impact occur? (i.e. departmental changes, changes to location etc.)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Process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For process impacts, what are the changes to timing/frequency?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Process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How will the new processes be communicated to both existing and transitioning employees?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Process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What training will be required to effectively shift employees to new ways of working (including processes, procedures etc.)?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Technology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What are the </a:t>
                      </a:r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specialised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roles/areas that technology change will occur?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Technology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How will managers transition employees to new the technology?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Technology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Will the technology training be </a:t>
                      </a:r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formalised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or will the learning be on the job?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Technology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How will the new technology effect the day-to-day operations of the business?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Technology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What types of synergies and efficiencies will be </a:t>
                      </a:r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realised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from the new technology?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9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Technology 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utora LT Bold"/>
                        </a:defRPr>
                      </a:lvl9pPr>
                    </a:lstStyle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Who will be responsible for leading the technology change to ensure an effective transition?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734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48FF5E6-5E3D-4C44-9A18-72A992139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186" y="4062011"/>
            <a:ext cx="1547307" cy="15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38" y="1487582"/>
            <a:ext cx="10972800" cy="1143000"/>
          </a:xfrm>
        </p:spPr>
        <p:txBody>
          <a:bodyPr/>
          <a:lstStyle/>
          <a:p>
            <a:r>
              <a:rPr lang="en-JM" dirty="0"/>
              <a:t>CONTACT 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97811" y="4469733"/>
            <a:ext cx="2160240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435" y="4350608"/>
            <a:ext cx="938178" cy="9381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18" y="3353548"/>
            <a:ext cx="913196" cy="913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10" y="5336448"/>
            <a:ext cx="936104" cy="94496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12004" y="5288786"/>
            <a:ext cx="2185145" cy="1040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10122" y="3341223"/>
            <a:ext cx="2016225" cy="806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TIUJamaica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44" y="2556595"/>
            <a:ext cx="724959" cy="7249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443245" y="2373006"/>
            <a:ext cx="7776864" cy="955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36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www.publicsectortransformation.gov.jm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019" y="5246761"/>
            <a:ext cx="1018896" cy="1018896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6996551" y="5370418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letusknow@transformation.gov.jm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1A2F5EC-1C77-4807-813D-3004E0B13EBC}"/>
              </a:ext>
            </a:extLst>
          </p:cNvPr>
          <p:cNvSpPr txBox="1">
            <a:spLocks/>
          </p:cNvSpPr>
          <p:nvPr/>
        </p:nvSpPr>
        <p:spPr>
          <a:xfrm>
            <a:off x="6996551" y="3471425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Transformation Implementation Unit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78C24E6-5A90-4A1F-98DB-1909F61B57F2}"/>
              </a:ext>
            </a:extLst>
          </p:cNvPr>
          <p:cNvSpPr txBox="1">
            <a:spLocks/>
          </p:cNvSpPr>
          <p:nvPr/>
        </p:nvSpPr>
        <p:spPr>
          <a:xfrm>
            <a:off x="7001672" y="4452661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4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Public Sector Transformation</a:t>
            </a:r>
          </a:p>
        </p:txBody>
      </p:sp>
      <p:pic>
        <p:nvPicPr>
          <p:cNvPr id="1028" name="Picture 4" descr="LinkedIn Computer Icons Social media Professional network service YouTube -  Png Linkedin Transparent png download - 901*900 - Free Transparent Linkedin  png Download. - Clip Art Library">
            <a:extLst>
              <a:ext uri="{FF2B5EF4-FFF2-40B4-BE49-F238E27FC236}">
                <a16:creationId xmlns:a16="http://schemas.microsoft.com/office/drawing/2014/main" id="{34E15153-20E7-4C49-82ED-582E52B16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922" y="3471425"/>
            <a:ext cx="822581" cy="81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7838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_PowerPoint Template_082020.potx" id="{CD3743BA-52D7-4947-9E77-93CA9FE9396C}" vid="{B7DD7E2C-EB1B-404B-A146-E92F1423A350}"/>
    </a:ext>
  </a:extLst>
</a:theme>
</file>

<file path=ppt/theme/theme2.xml><?xml version="1.0" encoding="utf-8"?>
<a:theme xmlns:a="http://schemas.openxmlformats.org/drawingml/2006/main" name="1_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 Powerpoint" id="{091E1652-E8A2-4202-81FA-35EB14694B49}" vid="{57385CFA-4E22-4B3A-8C88-E5BCCA1EDEB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27C63B8B621C4FB9AA3ECE5945D69E" ma:contentTypeVersion="7" ma:contentTypeDescription="Create a new document." ma:contentTypeScope="" ma:versionID="9b0beaa72d0ab373f9c18566505e4e51">
  <xsd:schema xmlns:xsd="http://www.w3.org/2001/XMLSchema" xmlns:xs="http://www.w3.org/2001/XMLSchema" xmlns:p="http://schemas.microsoft.com/office/2006/metadata/properties" xmlns:ns2="fef49bb5-67f9-426d-a9fc-e8d1337ac23e" targetNamespace="http://schemas.microsoft.com/office/2006/metadata/properties" ma:root="true" ma:fieldsID="69e37cfa48b778a9281566772bc2d974" ns2:_="">
    <xsd:import namespace="fef49bb5-67f9-426d-a9fc-e8d1337ac2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f49bb5-67f9-426d-a9fc-e8d1337ac2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0EFD7F-D492-42DA-AE9F-2B83B8C5EE7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ef49bb5-67f9-426d-a9fc-e8d1337ac23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E8BD63F-B76E-44EC-938D-F3231B60E8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E685BE-DCB6-4680-87BB-719774C159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f49bb5-67f9-426d-a9fc-e8d1337ac2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TIU_PowerPoint Template_082020</Template>
  <TotalTime>61</TotalTime>
  <Words>556</Words>
  <Application>Microsoft Office PowerPoint</Application>
  <PresentationFormat>Widescreen</PresentationFormat>
  <Paragraphs>71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PowerPoint-Template-27186</vt:lpstr>
      <vt:lpstr>1_PowerPoint-Template-27186</vt:lpstr>
      <vt:lpstr>PowerPoint Presentation</vt:lpstr>
      <vt:lpstr>PowerPoint Presentation</vt:lpstr>
      <vt:lpstr>PowerPoint Presentation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Anneke Clarke</dc:creator>
  <cp:lastModifiedBy>Janine Navarro</cp:lastModifiedBy>
  <cp:revision>5</cp:revision>
  <dcterms:created xsi:type="dcterms:W3CDTF">2020-08-13T22:50:54Z</dcterms:created>
  <dcterms:modified xsi:type="dcterms:W3CDTF">2022-09-23T18:41:43Z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0x0101003227C63B8B621C4FB9AA3ECE5945D69E</vt:lpwstr>
  </property>
</Properties>
</file>